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1" r:id="rId1"/>
  </p:sldMasterIdLst>
  <p:notesMasterIdLst>
    <p:notesMasterId r:id="rId23"/>
  </p:notesMasterIdLst>
  <p:handoutMasterIdLst>
    <p:handoutMasterId r:id="rId24"/>
  </p:handoutMasterIdLst>
  <p:sldIdLst>
    <p:sldId id="353" r:id="rId2"/>
    <p:sldId id="385" r:id="rId3"/>
    <p:sldId id="392" r:id="rId4"/>
    <p:sldId id="386" r:id="rId5"/>
    <p:sldId id="393" r:id="rId6"/>
    <p:sldId id="394" r:id="rId7"/>
    <p:sldId id="395" r:id="rId8"/>
    <p:sldId id="396" r:id="rId9"/>
    <p:sldId id="397" r:id="rId10"/>
    <p:sldId id="398" r:id="rId11"/>
    <p:sldId id="399" r:id="rId12"/>
    <p:sldId id="400" r:id="rId13"/>
    <p:sldId id="401" r:id="rId14"/>
    <p:sldId id="404" r:id="rId15"/>
    <p:sldId id="405" r:id="rId16"/>
    <p:sldId id="406" r:id="rId17"/>
    <p:sldId id="407" r:id="rId18"/>
    <p:sldId id="408" r:id="rId19"/>
    <p:sldId id="409" r:id="rId20"/>
    <p:sldId id="410" r:id="rId21"/>
    <p:sldId id="411" r:id="rId22"/>
  </p:sldIdLst>
  <p:sldSz cx="9144000" cy="6858000" type="screen4x3"/>
  <p:notesSz cx="9874250" cy="6797675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311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  <a:srgbClr val="CCCCFF"/>
    <a:srgbClr val="66FF33"/>
    <a:srgbClr val="EBEBFF"/>
    <a:srgbClr val="E7E7FF"/>
    <a:srgbClr val="E1E1FF"/>
    <a:srgbClr val="000000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淺色樣式 2 - 輔色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淺色樣式 3 - 輔色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7AC3CCA-C797-4891-BE02-D94E43425B78}" styleName="中等深淺樣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中等深淺樣式 1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2833802-FEF1-4C79-8D5D-14CF1EAF98D9}" styleName="淺色樣式 2 - 輔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EBBBCC-DAD2-459C-BE2E-F6DE35CF9A28}" styleName="深色樣式 2 - 輔色 3/輔色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CAF9ED-07DC-4A11-8D7F-57B35C25682E}" styleName="中等深淺樣式 1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ABFCF23-3B69-468F-B69F-88F6DE6A72F2}" styleName="中等深淺樣式 1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E171933-4619-4E11-9A3F-F7608DF75F80}" styleName="中等深淺樣式 1 - 輔色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A488322-F2BA-4B5B-9748-0D474271808F}" styleName="中等深淺樣式 3 - 輔色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C89EF96-8CEA-46FF-86C4-4CE0E7609802}" styleName="淺色樣式 3 - 輔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78" autoAdjust="0"/>
    <p:restoredTop sz="87716" autoAdjust="0"/>
  </p:normalViewPr>
  <p:slideViewPr>
    <p:cSldViewPr>
      <p:cViewPr varScale="1">
        <p:scale>
          <a:sx n="62" d="100"/>
          <a:sy n="62" d="100"/>
        </p:scale>
        <p:origin x="1373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440" y="-96"/>
      </p:cViewPr>
      <p:guideLst>
        <p:guide orient="horz" pos="2141"/>
        <p:guide pos="311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1175" y="0"/>
            <a:ext cx="42814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D9100C9D-5435-413A-BF52-2B15EB002061}" type="datetime1">
              <a:rPr lang="zh-TW" altLang="en-US"/>
              <a:pPr>
                <a:defRPr/>
              </a:pPr>
              <a:t>2017/3/15</a:t>
            </a:fld>
            <a:endParaRPr lang="en-US" altLang="zh-TW" dirty="0"/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en-US" altLang="zh-TW" dirty="0"/>
              <a:t>CSIE CIAL Lab</a:t>
            </a:r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1175" y="6456363"/>
            <a:ext cx="42814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DE170E82-7C65-4478-A546-7809429790DF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697114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1175" y="0"/>
            <a:ext cx="42814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E80364E5-E223-41E7-8F7B-C58689653AC1}" type="datetime1">
              <a:rPr lang="zh-TW" altLang="en-US"/>
              <a:pPr>
                <a:defRPr/>
              </a:pPr>
              <a:t>2017/3/15</a:t>
            </a:fld>
            <a:endParaRPr lang="en-US" altLang="zh-TW" dirty="0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38500" y="509588"/>
            <a:ext cx="3397250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7425" y="3228975"/>
            <a:ext cx="7899400" cy="305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en-US" altLang="zh-TW" dirty="0"/>
              <a:t>CSIE CIAL Lab</a:t>
            </a:r>
          </a:p>
        </p:txBody>
      </p:sp>
      <p:sp>
        <p:nvSpPr>
          <p:cNvPr id="839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1175" y="6456363"/>
            <a:ext cx="42814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B67C58D4-8247-4CDB-B8D8-366157AD7CF1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344546481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fld id="{9F011DFF-4CF2-4B16-A707-64B28036040A}" type="slidenum">
              <a:rPr lang="en-US" altLang="zh-TW" smtClean="0"/>
              <a:pPr eaLnBrk="1" hangingPunct="1"/>
              <a:t>1</a:t>
            </a:fld>
            <a:endParaRPr lang="en-US" altLang="zh-TW" smtClean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fld id="{49D338C6-14FA-48CC-A73D-B1557EEBA41C}" type="datetime1">
              <a:rPr lang="zh-TW" altLang="en-US" smtClean="0"/>
              <a:pPr eaLnBrk="1" hangingPunct="1"/>
              <a:t>2017/3/15</a:t>
            </a:fld>
            <a:endParaRPr lang="en-US" altLang="zh-TW" smtClean="0"/>
          </a:p>
        </p:txBody>
      </p:sp>
      <p:sp>
        <p:nvSpPr>
          <p:cNvPr id="4710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r>
              <a:rPr lang="en-US" altLang="zh-TW" smtClean="0"/>
              <a:t>CSIE CIAL Lab</a:t>
            </a:r>
          </a:p>
        </p:txBody>
      </p:sp>
      <p:sp>
        <p:nvSpPr>
          <p:cNvPr id="47109" name="Rectangle 7"/>
          <p:cNvSpPr txBox="1">
            <a:spLocks noGrp="1" noChangeArrowheads="1"/>
          </p:cNvSpPr>
          <p:nvPr/>
        </p:nvSpPr>
        <p:spPr bwMode="auto">
          <a:xfrm>
            <a:off x="5591175" y="6456363"/>
            <a:ext cx="42814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r" eaLnBrk="1" hangingPunct="1"/>
            <a:fld id="{B507DD77-2F27-408A-A247-AD7484650273}" type="slidenum">
              <a:rPr lang="en-US" altLang="zh-TW" sz="1200"/>
              <a:pPr algn="r" eaLnBrk="1" hangingPunct="1"/>
              <a:t>1</a:t>
            </a:fld>
            <a:endParaRPr lang="en-US" altLang="zh-TW" sz="1200"/>
          </a:p>
        </p:txBody>
      </p:sp>
      <p:sp>
        <p:nvSpPr>
          <p:cNvPr id="471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13100" y="508000"/>
            <a:ext cx="3397250" cy="2549525"/>
          </a:xfrm>
          <a:ln/>
        </p:spPr>
      </p:sp>
      <p:sp>
        <p:nvSpPr>
          <p:cNvPr id="471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zh-TW" dirty="0" smtClean="0"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629319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2017/3/15</a:t>
            </a:fld>
            <a:endParaRPr lang="en-US" altLang="zh-TW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6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0257939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DFA-TM</a:t>
            </a:r>
            <a:r>
              <a:rPr lang="zh-TW" altLang="en-US" dirty="0" smtClean="0"/>
              <a:t>是一種動態的</a:t>
            </a:r>
            <a:r>
              <a:rPr lang="en-US" altLang="zh-TW" dirty="0" smtClean="0"/>
              <a:t>Look-up</a:t>
            </a:r>
            <a:r>
              <a:rPr lang="zh-TW" altLang="en-US" dirty="0" smtClean="0"/>
              <a:t>方法 </a:t>
            </a:r>
            <a:endParaRPr lang="en-US" altLang="zh-TW" dirty="0" smtClean="0"/>
          </a:p>
          <a:p>
            <a:r>
              <a:rPr lang="zh-TW" altLang="en-US" dirty="0" smtClean="0"/>
              <a:t>首先利用</a:t>
            </a:r>
            <a:r>
              <a:rPr lang="en-US" altLang="zh-TW" dirty="0" smtClean="0"/>
              <a:t>input byte</a:t>
            </a:r>
            <a:r>
              <a:rPr lang="en-US" altLang="zh-TW" baseline="0" dirty="0" smtClean="0"/>
              <a:t> stream</a:t>
            </a:r>
            <a:r>
              <a:rPr lang="zh-TW" altLang="en-US" baseline="0" dirty="0" smtClean="0"/>
              <a:t>來對原始的</a:t>
            </a:r>
            <a:r>
              <a:rPr lang="en-US" altLang="zh-TW" baseline="0" dirty="0" smtClean="0"/>
              <a:t>DFA</a:t>
            </a:r>
            <a:r>
              <a:rPr lang="zh-TW" altLang="en-US" baseline="0" dirty="0" smtClean="0"/>
              <a:t> </a:t>
            </a:r>
            <a:r>
              <a:rPr lang="en-US" altLang="zh-TW" baseline="0" dirty="0" smtClean="0"/>
              <a:t>transition table</a:t>
            </a:r>
          </a:p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2017/3/15</a:t>
            </a:fld>
            <a:endParaRPr lang="en-US" altLang="zh-TW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7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5841685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合併</a:t>
            </a:r>
            <a:r>
              <a:rPr lang="en-US" altLang="zh-TW" dirty="0" smtClean="0"/>
              <a:t>box</a:t>
            </a:r>
            <a:r>
              <a:rPr lang="zh-TW" altLang="en-US" dirty="0" smtClean="0"/>
              <a:t>的時候，我們根據第</a:t>
            </a:r>
            <a:r>
              <a:rPr lang="en-US" altLang="zh-TW" dirty="0" err="1" smtClean="0"/>
              <a:t>i</a:t>
            </a:r>
            <a:r>
              <a:rPr lang="zh-TW" altLang="en-US" dirty="0" smtClean="0"/>
              <a:t>列的括號右邊的值當作連接的依據 進行合併</a:t>
            </a:r>
            <a:endParaRPr lang="en-US" altLang="zh-TW" dirty="0" smtClean="0"/>
          </a:p>
          <a:p>
            <a:r>
              <a:rPr lang="zh-TW" altLang="en-US" dirty="0" smtClean="0"/>
              <a:t>另外這部分的過程是使用</a:t>
            </a:r>
            <a:r>
              <a:rPr lang="en-US" altLang="zh-TW" dirty="0" smtClean="0"/>
              <a:t>FPGA</a:t>
            </a:r>
            <a:r>
              <a:rPr lang="zh-TW" altLang="en-US" dirty="0" smtClean="0"/>
              <a:t>來做 因此</a:t>
            </a:r>
            <a:r>
              <a:rPr lang="en-US" altLang="zh-TW" dirty="0" smtClean="0"/>
              <a:t>box1</a:t>
            </a:r>
            <a:r>
              <a:rPr lang="zh-TW" altLang="en-US" dirty="0" smtClean="0"/>
              <a:t>與</a:t>
            </a:r>
            <a:r>
              <a:rPr lang="en-US" altLang="zh-TW" dirty="0" smtClean="0"/>
              <a:t>box2</a:t>
            </a:r>
            <a:r>
              <a:rPr lang="zh-TW" altLang="en-US" dirty="0" smtClean="0"/>
              <a:t>是同時得到的</a:t>
            </a:r>
            <a:endParaRPr lang="en-US" altLang="zh-TW" dirty="0" smtClean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2017/3/15</a:t>
            </a:fld>
            <a:endParaRPr lang="en-US" altLang="zh-TW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8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1411951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根據</a:t>
            </a:r>
            <a:r>
              <a:rPr lang="en-US" altLang="zh-TW" dirty="0" smtClean="0"/>
              <a:t>real</a:t>
            </a:r>
            <a:r>
              <a:rPr lang="zh-TW" altLang="en-US" dirty="0" smtClean="0"/>
              <a:t> </a:t>
            </a:r>
            <a:r>
              <a:rPr lang="en-US" altLang="zh-TW" dirty="0" smtClean="0"/>
              <a:t>case,</a:t>
            </a:r>
            <a:r>
              <a:rPr lang="zh-TW" altLang="en-US" dirty="0" smtClean="0"/>
              <a:t> 多數的</a:t>
            </a:r>
            <a:r>
              <a:rPr lang="en-US" altLang="zh-TW" dirty="0" smtClean="0"/>
              <a:t>input character</a:t>
            </a:r>
            <a:r>
              <a:rPr lang="zh-TW" altLang="en-US" dirty="0" smtClean="0"/>
              <a:t>都可以被</a:t>
            </a:r>
            <a:r>
              <a:rPr lang="en-US" altLang="zh-TW" dirty="0" smtClean="0"/>
              <a:t>HFVS</a:t>
            </a:r>
            <a:r>
              <a:rPr lang="zh-TW" altLang="en-US" dirty="0" smtClean="0"/>
              <a:t>來處理</a:t>
            </a:r>
            <a:endParaRPr lang="en-US" altLang="zh-TW" dirty="0" smtClean="0"/>
          </a:p>
          <a:p>
            <a:r>
              <a:rPr lang="zh-TW" altLang="en-US" dirty="0" smtClean="0"/>
              <a:t>如果</a:t>
            </a:r>
            <a:r>
              <a:rPr lang="en-US" altLang="zh-TW" dirty="0" smtClean="0"/>
              <a:t>failed</a:t>
            </a:r>
            <a:r>
              <a:rPr lang="zh-TW" altLang="en-US" dirty="0" smtClean="0"/>
              <a:t> 則會在讀取</a:t>
            </a:r>
            <a:r>
              <a:rPr lang="en-US" altLang="zh-TW" dirty="0" smtClean="0"/>
              <a:t>LFVS</a:t>
            </a:r>
            <a:r>
              <a:rPr lang="zh-TW" altLang="en-US" dirty="0" smtClean="0"/>
              <a:t>來處理，處理完後再回到</a:t>
            </a:r>
            <a:r>
              <a:rPr lang="en-US" altLang="zh-TW" dirty="0" smtClean="0"/>
              <a:t>HFVS</a:t>
            </a:r>
            <a:r>
              <a:rPr lang="zh-TW" altLang="en-US" dirty="0" smtClean="0"/>
              <a:t>。</a:t>
            </a:r>
            <a:endParaRPr lang="en-US" altLang="zh-TW" dirty="0" smtClean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2017/3/15</a:t>
            </a:fld>
            <a:endParaRPr lang="en-US" altLang="zh-TW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12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0408121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做</a:t>
            </a:r>
            <a:r>
              <a:rPr lang="en-US" altLang="zh-TW" dirty="0" smtClean="0"/>
              <a:t>search</a:t>
            </a:r>
            <a:r>
              <a:rPr lang="zh-TW" altLang="en-US" dirty="0" smtClean="0"/>
              <a:t>的時候，</a:t>
            </a:r>
            <a:r>
              <a:rPr lang="en-US" altLang="zh-TW" dirty="0" smtClean="0"/>
              <a:t>VM</a:t>
            </a:r>
            <a:r>
              <a:rPr lang="zh-TW" altLang="en-US" dirty="0" smtClean="0"/>
              <a:t>會根據</a:t>
            </a:r>
            <a:r>
              <a:rPr lang="en-US" altLang="zh-TW" dirty="0" smtClean="0"/>
              <a:t>current state</a:t>
            </a:r>
            <a:r>
              <a:rPr lang="zh-TW" altLang="en-US" dirty="0" smtClean="0"/>
              <a:t>以及</a:t>
            </a:r>
            <a:r>
              <a:rPr lang="en-US" altLang="zh-TW" dirty="0" smtClean="0"/>
              <a:t>input</a:t>
            </a:r>
            <a:r>
              <a:rPr lang="zh-TW" altLang="en-US" dirty="0" smtClean="0"/>
              <a:t> </a:t>
            </a:r>
            <a:r>
              <a:rPr lang="en-US" altLang="zh-TW" dirty="0" smtClean="0"/>
              <a:t>byte</a:t>
            </a:r>
            <a:r>
              <a:rPr lang="zh-TW" altLang="en-US" dirty="0" smtClean="0"/>
              <a:t> </a:t>
            </a:r>
            <a:r>
              <a:rPr lang="en-US" altLang="zh-TW" dirty="0" smtClean="0"/>
              <a:t>stream</a:t>
            </a:r>
            <a:r>
              <a:rPr lang="zh-TW" altLang="en-US" dirty="0" smtClean="0"/>
              <a:t>來選擇路徑</a:t>
            </a:r>
            <a:endParaRPr lang="en-US" altLang="zh-TW" dirty="0" smtClean="0"/>
          </a:p>
          <a:p>
            <a:r>
              <a:rPr lang="zh-TW" altLang="en-US" dirty="0" smtClean="0"/>
              <a:t>假如</a:t>
            </a:r>
            <a:r>
              <a:rPr lang="en-US" altLang="zh-TW" dirty="0" smtClean="0"/>
              <a:t>current</a:t>
            </a:r>
            <a:r>
              <a:rPr lang="zh-TW" altLang="en-US" dirty="0" smtClean="0"/>
              <a:t> </a:t>
            </a:r>
            <a:r>
              <a:rPr lang="en-US" altLang="zh-TW" dirty="0" smtClean="0"/>
              <a:t>state</a:t>
            </a:r>
            <a:r>
              <a:rPr lang="zh-TW" altLang="en-US" dirty="0" smtClean="0"/>
              <a:t>為</a:t>
            </a:r>
            <a:r>
              <a:rPr lang="en-US" altLang="zh-TW" dirty="0" smtClean="0"/>
              <a:t>0</a:t>
            </a:r>
            <a:r>
              <a:rPr lang="zh-TW" altLang="en-US" dirty="0" smtClean="0"/>
              <a:t>，則會選擇</a:t>
            </a:r>
            <a:r>
              <a:rPr lang="en-US" altLang="zh-TW" dirty="0" smtClean="0"/>
              <a:t>(0,0) (0,0) (0,2)</a:t>
            </a:r>
            <a:r>
              <a:rPr lang="en-US" altLang="zh-TW" baseline="0" dirty="0" smtClean="0"/>
              <a:t> (2,1)</a:t>
            </a:r>
            <a:r>
              <a:rPr lang="zh-TW" altLang="en-US" baseline="0" dirty="0" smtClean="0"/>
              <a:t>並且確認</a:t>
            </a:r>
            <a:r>
              <a:rPr lang="en-US" altLang="zh-TW" baseline="0" dirty="0" smtClean="0"/>
              <a:t>flag bit</a:t>
            </a:r>
          </a:p>
          <a:p>
            <a:r>
              <a:rPr lang="zh-TW" altLang="en-US" dirty="0" smtClean="0"/>
              <a:t>如果</a:t>
            </a:r>
            <a:r>
              <a:rPr lang="en-US" altLang="zh-TW" dirty="0" smtClean="0"/>
              <a:t>flag</a:t>
            </a:r>
            <a:r>
              <a:rPr lang="zh-TW" altLang="en-US" dirty="0" smtClean="0"/>
              <a:t> </a:t>
            </a:r>
            <a:r>
              <a:rPr lang="en-US" altLang="zh-TW" dirty="0" smtClean="0"/>
              <a:t>bit</a:t>
            </a:r>
            <a:r>
              <a:rPr lang="zh-TW" altLang="en-US" dirty="0" smtClean="0"/>
              <a:t>為</a:t>
            </a:r>
            <a:r>
              <a:rPr lang="en-US" altLang="zh-TW" dirty="0" smtClean="0"/>
              <a:t>1</a:t>
            </a:r>
            <a:r>
              <a:rPr lang="zh-TW" altLang="en-US" dirty="0" smtClean="0"/>
              <a:t>則代表這個</a:t>
            </a:r>
            <a:r>
              <a:rPr lang="en-US" altLang="zh-TW" dirty="0" smtClean="0"/>
              <a:t>input</a:t>
            </a:r>
            <a:r>
              <a:rPr lang="zh-TW" altLang="en-US" dirty="0" smtClean="0"/>
              <a:t> </a:t>
            </a:r>
            <a:r>
              <a:rPr lang="en-US" altLang="zh-TW" dirty="0" smtClean="0"/>
              <a:t>stream</a:t>
            </a:r>
            <a:r>
              <a:rPr lang="zh-TW" altLang="en-US" dirty="0" smtClean="0"/>
              <a:t>會讀超過</a:t>
            </a:r>
            <a:r>
              <a:rPr lang="en-US" altLang="zh-TW" dirty="0" smtClean="0"/>
              <a:t>HFVS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r>
              <a:rPr lang="zh-TW" altLang="en-US" dirty="0" smtClean="0"/>
              <a:t>因此再使用這個</a:t>
            </a:r>
            <a:r>
              <a:rPr lang="en-US" altLang="zh-TW" dirty="0" smtClean="0"/>
              <a:t>input</a:t>
            </a:r>
            <a:r>
              <a:rPr lang="zh-TW" altLang="en-US" dirty="0" smtClean="0"/>
              <a:t> </a:t>
            </a:r>
            <a:r>
              <a:rPr lang="en-US" altLang="zh-TW" dirty="0" smtClean="0"/>
              <a:t>byte</a:t>
            </a:r>
            <a:r>
              <a:rPr lang="zh-TW" altLang="en-US" dirty="0" smtClean="0"/>
              <a:t> </a:t>
            </a:r>
            <a:r>
              <a:rPr lang="en-US" altLang="zh-TW" dirty="0" smtClean="0"/>
              <a:t>stream</a:t>
            </a:r>
            <a:r>
              <a:rPr lang="zh-TW" altLang="en-US" dirty="0" smtClean="0"/>
              <a:t>到</a:t>
            </a:r>
            <a:r>
              <a:rPr lang="en-US" altLang="zh-TW" dirty="0" smtClean="0"/>
              <a:t>LFVS</a:t>
            </a:r>
            <a:r>
              <a:rPr lang="zh-TW" altLang="en-US" dirty="0" smtClean="0"/>
              <a:t>處理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2017/3/15</a:t>
            </a:fld>
            <a:endParaRPr lang="en-US" altLang="zh-TW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14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4253235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Success</a:t>
            </a:r>
            <a:r>
              <a:rPr lang="zh-TW" altLang="en-US" dirty="0" smtClean="0"/>
              <a:t>的五個</a:t>
            </a:r>
            <a:r>
              <a:rPr lang="en-US" altLang="zh-TW" dirty="0" smtClean="0"/>
              <a:t>module</a:t>
            </a:r>
            <a:r>
              <a:rPr lang="zh-TW" altLang="en-US" dirty="0" smtClean="0"/>
              <a:t>會以</a:t>
            </a:r>
            <a:r>
              <a:rPr lang="en-US" altLang="zh-TW" dirty="0" smtClean="0"/>
              <a:t>pipeline</a:t>
            </a:r>
            <a:r>
              <a:rPr lang="zh-TW" altLang="en-US" dirty="0" smtClean="0"/>
              <a:t>的方式執行 假設沒有任何一個</a:t>
            </a:r>
            <a:r>
              <a:rPr lang="en-US" altLang="zh-TW" dirty="0" smtClean="0"/>
              <a:t>state</a:t>
            </a:r>
            <a:r>
              <a:rPr lang="zh-TW" altLang="en-US" dirty="0" smtClean="0"/>
              <a:t>大於在</a:t>
            </a:r>
            <a:r>
              <a:rPr lang="en-US" altLang="zh-TW" dirty="0" smtClean="0"/>
              <a:t>VM</a:t>
            </a:r>
            <a:r>
              <a:rPr lang="zh-TW" altLang="en-US" dirty="0" smtClean="0"/>
              <a:t>驗證時沒有大於</a:t>
            </a:r>
            <a:r>
              <a:rPr lang="en-US" altLang="zh-TW" dirty="0" smtClean="0"/>
              <a:t>HFVS</a:t>
            </a:r>
            <a:r>
              <a:rPr lang="zh-TW" altLang="en-US" dirty="0" smtClean="0"/>
              <a:t>的話</a:t>
            </a:r>
            <a:endParaRPr lang="en-US" altLang="zh-TW" dirty="0" smtClean="0"/>
          </a:p>
          <a:p>
            <a:r>
              <a:rPr lang="zh-TW" altLang="en-US" dirty="0" smtClean="0"/>
              <a:t>否則 </a:t>
            </a:r>
            <a:r>
              <a:rPr lang="en-US" altLang="zh-TW" dirty="0" smtClean="0"/>
              <a:t>VM</a:t>
            </a:r>
            <a:r>
              <a:rPr lang="zh-TW" altLang="en-US" dirty="0" smtClean="0"/>
              <a:t>會傳送</a:t>
            </a:r>
            <a:r>
              <a:rPr lang="en-US" altLang="zh-TW" dirty="0" smtClean="0"/>
              <a:t>halt</a:t>
            </a:r>
            <a:r>
              <a:rPr lang="zh-TW" altLang="en-US" dirty="0" smtClean="0"/>
              <a:t>給</a:t>
            </a:r>
            <a:r>
              <a:rPr lang="en-US" altLang="zh-TW" dirty="0" smtClean="0"/>
              <a:t>PCM</a:t>
            </a:r>
            <a:r>
              <a:rPr lang="zh-TW" altLang="en-US" dirty="0" smtClean="0"/>
              <a:t>，之後</a:t>
            </a:r>
            <a:r>
              <a:rPr lang="en-US" altLang="zh-TW" dirty="0" smtClean="0"/>
              <a:t>PCM</a:t>
            </a:r>
            <a:r>
              <a:rPr lang="zh-TW" altLang="en-US" dirty="0" smtClean="0"/>
              <a:t>會通知其他四個</a:t>
            </a:r>
            <a:r>
              <a:rPr lang="en-US" altLang="zh-TW" dirty="0" smtClean="0"/>
              <a:t>module</a:t>
            </a:r>
            <a:r>
              <a:rPr lang="zh-TW" altLang="en-US" dirty="0" smtClean="0"/>
              <a:t>暫停並且儲存</a:t>
            </a:r>
            <a:r>
              <a:rPr lang="en-US" altLang="zh-TW" dirty="0" smtClean="0"/>
              <a:t>current</a:t>
            </a:r>
            <a:r>
              <a:rPr lang="zh-TW" altLang="en-US" dirty="0" smtClean="0"/>
              <a:t> </a:t>
            </a:r>
            <a:r>
              <a:rPr lang="en-US" altLang="zh-TW" dirty="0" smtClean="0"/>
              <a:t>context</a:t>
            </a:r>
          </a:p>
          <a:p>
            <a:r>
              <a:rPr lang="zh-TW" altLang="en-US" dirty="0" smtClean="0"/>
              <a:t>同時儲存在</a:t>
            </a:r>
            <a:r>
              <a:rPr lang="en-US" altLang="zh-TW" dirty="0" smtClean="0"/>
              <a:t>buffer</a:t>
            </a:r>
            <a:r>
              <a:rPr lang="zh-TW" altLang="en-US" dirty="0" smtClean="0"/>
              <a:t>內部的</a:t>
            </a:r>
            <a:r>
              <a:rPr lang="en-US" altLang="zh-TW" dirty="0" smtClean="0"/>
              <a:t>byte</a:t>
            </a:r>
            <a:r>
              <a:rPr lang="zh-TW" altLang="en-US" dirty="0" smtClean="0"/>
              <a:t> </a:t>
            </a:r>
            <a:r>
              <a:rPr lang="en-US" altLang="zh-TW" dirty="0" smtClean="0"/>
              <a:t>stream</a:t>
            </a:r>
            <a:r>
              <a:rPr lang="zh-TW" altLang="en-US" dirty="0" smtClean="0"/>
              <a:t>以及</a:t>
            </a:r>
            <a:r>
              <a:rPr lang="en-US" altLang="zh-TW" dirty="0" smtClean="0"/>
              <a:t>current</a:t>
            </a:r>
            <a:r>
              <a:rPr lang="zh-TW" altLang="en-US" dirty="0" smtClean="0"/>
              <a:t> </a:t>
            </a:r>
            <a:r>
              <a:rPr lang="en-US" altLang="zh-TW" dirty="0" smtClean="0"/>
              <a:t>state</a:t>
            </a:r>
            <a:r>
              <a:rPr lang="zh-TW" altLang="en-US" dirty="0" smtClean="0"/>
              <a:t>會傳給</a:t>
            </a:r>
            <a:r>
              <a:rPr lang="en-US" altLang="zh-TW" dirty="0" smtClean="0"/>
              <a:t>CACM</a:t>
            </a:r>
            <a:r>
              <a:rPr lang="zh-TW" altLang="en-US" dirty="0" smtClean="0"/>
              <a:t>來存取</a:t>
            </a:r>
            <a:r>
              <a:rPr lang="en-US" altLang="zh-TW" dirty="0" smtClean="0"/>
              <a:t>LFVS</a:t>
            </a:r>
          </a:p>
          <a:p>
            <a:r>
              <a:rPr lang="zh-TW" altLang="en-US" dirty="0" smtClean="0"/>
              <a:t>最後當結果完成時 </a:t>
            </a:r>
            <a:r>
              <a:rPr lang="en-US" altLang="zh-TW" dirty="0" smtClean="0"/>
              <a:t>LFVS</a:t>
            </a:r>
            <a:r>
              <a:rPr lang="zh-TW" altLang="en-US" dirty="0" smtClean="0"/>
              <a:t>會儲存</a:t>
            </a:r>
            <a:r>
              <a:rPr lang="en-US" altLang="zh-TW" dirty="0" smtClean="0"/>
              <a:t>next state</a:t>
            </a:r>
            <a:r>
              <a:rPr lang="zh-TW" altLang="en-US" dirty="0" smtClean="0"/>
              <a:t>在</a:t>
            </a:r>
            <a:r>
              <a:rPr lang="en-US" altLang="zh-TW" dirty="0" smtClean="0"/>
              <a:t>buffer</a:t>
            </a:r>
            <a:r>
              <a:rPr lang="zh-TW" altLang="en-US" dirty="0" smtClean="0"/>
              <a:t>同時傳送</a:t>
            </a:r>
            <a:r>
              <a:rPr lang="en-US" altLang="zh-TW" dirty="0" err="1" smtClean="0"/>
              <a:t>continu</a:t>
            </a:r>
            <a:r>
              <a:rPr lang="zh-TW" altLang="en-US" dirty="0" smtClean="0"/>
              <a:t>訊號給</a:t>
            </a:r>
            <a:r>
              <a:rPr lang="en-US" altLang="zh-TW" dirty="0" smtClean="0"/>
              <a:t>PCM</a:t>
            </a:r>
            <a:r>
              <a:rPr lang="zh-TW" altLang="en-US" dirty="0" smtClean="0"/>
              <a:t>繼續下一輪的</a:t>
            </a:r>
            <a:r>
              <a:rPr lang="en-US" altLang="zh-TW" dirty="0" smtClean="0"/>
              <a:t>match</a:t>
            </a:r>
          </a:p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2017/3/15</a:t>
            </a:fld>
            <a:endParaRPr lang="en-US" altLang="zh-TW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15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7089993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Input character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2017/3/15</a:t>
            </a:fld>
            <a:endParaRPr lang="en-US" altLang="zh-TW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18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632016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0" lang="zh-TW" altLang="zh-TW" sz="2400"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0" lang="zh-TW" altLang="zh-TW" sz="2400"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0" lang="zh-TW" altLang="zh-TW">
              <a:ea typeface="新細明體" pitchFamily="18" charset="-120"/>
            </a:endParaRPr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55732-0661-4510-8994-21747E367F95}" type="datetime1">
              <a:rPr lang="zh-TW" altLang="en-US"/>
              <a:pPr>
                <a:defRPr/>
              </a:pPr>
              <a:t>2017/3/15</a:t>
            </a:fld>
            <a:endParaRPr lang="en-US" altLang="zh-TW" dirty="0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2843213" y="6308725"/>
            <a:ext cx="4033837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dirty="0"/>
              <a:t>National Cheng Kung University CSIE Computer &amp; Internet Architecture Lab 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525C8-037D-4D9C-A89D-84B4CBED0478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974079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80299-9B71-4CE5-8AF3-49E78D1409C8}" type="datetime1">
              <a:rPr lang="zh-TW" altLang="en-US"/>
              <a:pPr>
                <a:defRPr/>
              </a:pPr>
              <a:t>2017/3/15</a:t>
            </a:fld>
            <a:endParaRPr lang="en-US" altLang="zh-TW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dirty="0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D35581-8FB1-4BA3-A1BD-7283ADB7F164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61516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34150" y="549275"/>
            <a:ext cx="1924050" cy="53943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549275"/>
            <a:ext cx="5619750" cy="53943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F09290-2659-4358-AE6E-0D2AB2AB43AE}" type="datetime1">
              <a:rPr lang="zh-TW" altLang="en-US"/>
              <a:pPr>
                <a:defRPr/>
              </a:pPr>
              <a:t>2017/3/15</a:t>
            </a:fld>
            <a:endParaRPr lang="en-US" altLang="zh-TW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dirty="0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78D4B-52B5-445E-B845-CE63557AFEDD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4796815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549275"/>
            <a:ext cx="7696200" cy="59213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762000" y="1412875"/>
            <a:ext cx="3771900" cy="45307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86300" y="1412875"/>
            <a:ext cx="3771900" cy="45307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D082F-EB1F-4CA9-A2BB-73C8CA86B6DC}" type="datetime1">
              <a:rPr lang="zh-TW" altLang="en-US"/>
              <a:pPr>
                <a:defRPr/>
              </a:pPr>
              <a:t>2017/3/15</a:t>
            </a:fld>
            <a:endParaRPr lang="en-US" altLang="zh-TW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dirty="0"/>
              <a:t>National Cheng Kung University CSIE Computer &amp; Internet Architecture Lab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E7B881-FCCB-4025-94C8-DA2AFB2801F9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8873094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549275"/>
            <a:ext cx="7696200" cy="59213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762000" y="1412875"/>
            <a:ext cx="7696200" cy="4530725"/>
          </a:xfrm>
        </p:spPr>
        <p:txBody>
          <a:bodyPr/>
          <a:lstStyle/>
          <a:p>
            <a:pPr lvl="0"/>
            <a:endParaRPr lang="zh-TW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662556-DD1A-4320-A61A-1EEC9D929459}" type="datetime1">
              <a:rPr lang="zh-TW" altLang="en-US"/>
              <a:pPr>
                <a:defRPr/>
              </a:pPr>
              <a:t>2017/3/15</a:t>
            </a:fld>
            <a:endParaRPr lang="en-US" altLang="zh-TW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dirty="0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EE0783-66AB-4E9E-B57F-90858DA08AE8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64737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5B5826-75D5-42B3-A5C4-B229DF8C6A71}" type="datetime1">
              <a:rPr lang="zh-TW" altLang="en-US"/>
              <a:pPr>
                <a:defRPr/>
              </a:pPr>
              <a:t>2017/3/15</a:t>
            </a:fld>
            <a:endParaRPr lang="en-US" altLang="zh-TW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dirty="0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6951E2-EEAA-4669-B8F0-B40FD5B3C24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150203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840D1-7F77-4D1A-BD2B-AA0AFA56A26A}" type="datetime1">
              <a:rPr lang="zh-TW" altLang="en-US"/>
              <a:pPr>
                <a:defRPr/>
              </a:pPr>
              <a:t>2017/3/15</a:t>
            </a:fld>
            <a:endParaRPr lang="en-US" altLang="zh-TW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dirty="0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F754AE-326A-49DC-BA3C-648274DC3B11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241178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412875"/>
            <a:ext cx="37719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86300" y="1412875"/>
            <a:ext cx="37719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D7D96-79B4-4AC6-A23F-82AC22FB9E37}" type="datetime1">
              <a:rPr lang="zh-TW" altLang="en-US"/>
              <a:pPr>
                <a:defRPr/>
              </a:pPr>
              <a:t>2017/3/15</a:t>
            </a:fld>
            <a:endParaRPr lang="en-US" altLang="zh-TW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dirty="0"/>
              <a:t>National Cheng Kung University CSIE Computer &amp; Internet Architecture Lab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F1F05-B80C-4342-AEC2-30DC8D76B3D4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697363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8D481-9A74-41A8-A3DD-B725FABA0BFD}" type="datetime1">
              <a:rPr lang="zh-TW" altLang="en-US"/>
              <a:pPr>
                <a:defRPr/>
              </a:pPr>
              <a:t>2017/3/15</a:t>
            </a:fld>
            <a:endParaRPr lang="en-US" altLang="zh-TW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dirty="0"/>
              <a:t>National Cheng Kung University CSIE Computer &amp; Internet Architecture Lab 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8368F9-24E6-4439-86FC-553CFE5611B9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070461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3432D8-DDB8-4D0D-A821-5B579638449B}" type="datetime1">
              <a:rPr lang="zh-TW" altLang="en-US"/>
              <a:pPr>
                <a:defRPr/>
              </a:pPr>
              <a:t>2017/3/15</a:t>
            </a:fld>
            <a:endParaRPr lang="en-US" altLang="zh-TW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dirty="0"/>
              <a:t>National Cheng Kung University CSIE Computer &amp; Internet Architecture Lab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3723CC-A3E8-494E-B22F-9BADF4484A4A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197492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528D2E-D3A3-40BD-85D2-775B7A5B698A}" type="datetime1">
              <a:rPr lang="zh-TW" altLang="en-US"/>
              <a:pPr>
                <a:defRPr/>
              </a:pPr>
              <a:t>2017/3/15</a:t>
            </a:fld>
            <a:endParaRPr lang="en-US" altLang="zh-TW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dirty="0"/>
              <a:t>National Cheng Kung University CSIE Computer &amp; Internet Architecture Lab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A9615-97A3-4B50-80FA-CDDFC7E0164E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6053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F84AE2-8279-4719-AA7D-0CCC31134587}" type="datetime1">
              <a:rPr lang="zh-TW" altLang="en-US"/>
              <a:pPr>
                <a:defRPr/>
              </a:pPr>
              <a:t>2017/3/15</a:t>
            </a:fld>
            <a:endParaRPr lang="en-US" altLang="zh-TW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dirty="0"/>
              <a:t>National Cheng Kung University CSIE Computer &amp; Internet Architecture Lab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8E641-5E6C-4237-BE88-7A5ACB6ACF21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388221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7A583F-7C87-430E-BA42-51959189E1EB}" type="datetime1">
              <a:rPr lang="zh-TW" altLang="en-US"/>
              <a:pPr>
                <a:defRPr/>
              </a:pPr>
              <a:t>2017/3/15</a:t>
            </a:fld>
            <a:endParaRPr lang="en-US" altLang="zh-TW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dirty="0"/>
              <a:t>National Cheng Kung University CSIE Computer &amp; Internet Architecture Lab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EF0DD-2EB3-4841-BC04-5E0E052FC0DC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182859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49275"/>
            <a:ext cx="7696200" cy="59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412875"/>
            <a:ext cx="76962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08725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C5623A5B-BE50-49C9-96A3-44CA19F684C2}" type="datetime1">
              <a:rPr lang="zh-TW" altLang="en-US"/>
              <a:pPr>
                <a:defRPr/>
              </a:pPr>
              <a:t>2017/3/15</a:t>
            </a:fld>
            <a:endParaRPr lang="en-US" altLang="zh-TW" dirty="0"/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43213" y="6284913"/>
            <a:ext cx="3960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en-US" altLang="zh-TW" dirty="0"/>
              <a:t>National Cheng Kung University CSIE Computer &amp; Internet Architecture Lab </a:t>
            </a:r>
          </a:p>
        </p:txBody>
      </p:sp>
      <p:sp>
        <p:nvSpPr>
          <p:cNvPr id="993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30872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22008DEC-E19B-4006-9D6C-42694AEFA0F0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  <p:grpSp>
        <p:nvGrpSpPr>
          <p:cNvPr id="1031" name="Group 10"/>
          <p:cNvGrpSpPr>
            <a:grpSpLocks/>
          </p:cNvGrpSpPr>
          <p:nvPr/>
        </p:nvGrpSpPr>
        <p:grpSpPr bwMode="auto">
          <a:xfrm>
            <a:off x="168275" y="212725"/>
            <a:ext cx="8823325" cy="6096000"/>
            <a:chOff x="106" y="28"/>
            <a:chExt cx="5558" cy="3840"/>
          </a:xfrm>
        </p:grpSpPr>
        <p:sp>
          <p:nvSpPr>
            <p:cNvPr id="99336" name="AutoShape 8"/>
            <p:cNvSpPr>
              <a:spLocks noChangeArrowheads="1"/>
            </p:cNvSpPr>
            <p:nvPr/>
          </p:nvSpPr>
          <p:spPr bwMode="auto">
            <a:xfrm>
              <a:off x="106" y="28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0" lang="zh-TW" altLang="zh-TW" sz="2400"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99337" name="Line 9"/>
            <p:cNvSpPr>
              <a:spLocks noChangeShapeType="1"/>
            </p:cNvSpPr>
            <p:nvPr/>
          </p:nvSpPr>
          <p:spPr bwMode="auto">
            <a:xfrm>
              <a:off x="480" y="709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TW" altLang="en-US">
                <a:ea typeface="新細明體" pitchFamily="18" charset="-12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4" r:id="rId1"/>
    <p:sldLayoutId id="2147484112" r:id="rId2"/>
    <p:sldLayoutId id="2147484113" r:id="rId3"/>
    <p:sldLayoutId id="2147484114" r:id="rId4"/>
    <p:sldLayoutId id="2147484115" r:id="rId5"/>
    <p:sldLayoutId id="2147484116" r:id="rId6"/>
    <p:sldLayoutId id="2147484117" r:id="rId7"/>
    <p:sldLayoutId id="2147484118" r:id="rId8"/>
    <p:sldLayoutId id="2147484119" r:id="rId9"/>
    <p:sldLayoutId id="2147484120" r:id="rId10"/>
    <p:sldLayoutId id="2147484121" r:id="rId11"/>
    <p:sldLayoutId id="2147484122" r:id="rId12"/>
    <p:sldLayoutId id="2147484123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l"/>
        <a:defRPr kumimoji="1"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kumimoji="1" sz="26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kumimoji="1"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8118" y="1052736"/>
            <a:ext cx="8785225" cy="1944687"/>
          </a:xfrm>
        </p:spPr>
        <p:txBody>
          <a:bodyPr/>
          <a:lstStyle/>
          <a:p>
            <a:r>
              <a:rPr lang="en-US" altLang="zh-TW" i="0" dirty="0" err="1"/>
              <a:t>PiDFA</a:t>
            </a:r>
            <a:r>
              <a:rPr lang="en-US" altLang="zh-TW" i="0" dirty="0"/>
              <a:t> </a:t>
            </a:r>
            <a:r>
              <a:rPr lang="en-US" altLang="zh-TW" i="0" dirty="0" smtClean="0"/>
              <a:t>:</a:t>
            </a:r>
            <a:r>
              <a:rPr lang="zh-TW" altLang="en-US" i="0" dirty="0" smtClean="0"/>
              <a:t> </a:t>
            </a:r>
            <a:r>
              <a:rPr lang="en-US" altLang="zh-TW" i="0" dirty="0" smtClean="0"/>
              <a:t>A </a:t>
            </a:r>
            <a:r>
              <a:rPr lang="en-US" altLang="zh-TW" i="0" dirty="0"/>
              <a:t>Practical Multi-stride Regular Expression Matching Engine Based On FPGA</a:t>
            </a:r>
            <a:endParaRPr lang="zh-TW" altLang="zh-TW" sz="3600" i="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648" y="3429000"/>
            <a:ext cx="6444716" cy="2160588"/>
          </a:xfrm>
        </p:spPr>
        <p:txBody>
          <a:bodyPr/>
          <a:lstStyle/>
          <a:p>
            <a:pPr algn="l"/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Author</a:t>
            </a:r>
            <a:r>
              <a:rPr lang="en-US" altLang="zh-TW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TW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n-NO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Jiajia Yang, Lei </a:t>
            </a:r>
            <a:r>
              <a:rPr lang="nn-NO" altLang="zh-TW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Jiang, </a:t>
            </a:r>
            <a:r>
              <a:rPr lang="nn-NO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Qiu Tang, Qiong Dai, Jianlong Tan</a:t>
            </a:r>
            <a:endParaRPr lang="en-US" altLang="zh-TW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altLang="zh-TW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Conference: IEEE ICC, 2016</a:t>
            </a:r>
          </a:p>
          <a:p>
            <a:pPr algn="l"/>
            <a:r>
              <a:rPr lang="en-US" altLang="zh-TW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Presenter: </a:t>
            </a:r>
            <a:r>
              <a:rPr lang="en-US" altLang="zh-TW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Kuan-Chieh</a:t>
            </a:r>
            <a:r>
              <a:rPr lang="en-US" altLang="zh-TW" sz="1800" dirty="0" smtClean="0"/>
              <a:t> Feng</a:t>
            </a:r>
          </a:p>
          <a:p>
            <a:pPr algn="l"/>
            <a:r>
              <a:rPr lang="en-US" altLang="zh-TW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Date</a:t>
            </a:r>
            <a:r>
              <a:rPr lang="en-US" altLang="zh-TW" sz="180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zh-TW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2017/03/14</a:t>
            </a:r>
            <a:endParaRPr lang="en-US" altLang="zh-TW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600200" y="6016625"/>
            <a:ext cx="596106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en-US" altLang="zh-TW" sz="1600" dirty="0"/>
              <a:t>Department of Computer Science and Information Engineering </a:t>
            </a:r>
          </a:p>
          <a:p>
            <a:pPr algn="ctr" eaLnBrk="0" hangingPunct="0"/>
            <a:r>
              <a:rPr lang="en-US" altLang="zh-TW" sz="1600" dirty="0"/>
              <a:t>National Cheng Kung </a:t>
            </a:r>
            <a:r>
              <a:rPr lang="en-US" altLang="zh-TW" sz="1600" dirty="0" smtClean="0"/>
              <a:t>University</a:t>
            </a:r>
            <a:endParaRPr lang="en-US" altLang="zh-TW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Detail of </a:t>
            </a:r>
            <a:r>
              <a:rPr lang="en-US" altLang="zh-TW" dirty="0" err="1" smtClean="0"/>
              <a:t>PiDFA</a:t>
            </a:r>
            <a:r>
              <a:rPr lang="en-US" altLang="zh-TW" dirty="0"/>
              <a:t> - The DFA-TM method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Benefits and weakness of DFA-TM</a:t>
            </a:r>
          </a:p>
          <a:p>
            <a:pPr lvl="1"/>
            <a:r>
              <a:rPr lang="en-US" altLang="zh-TW" dirty="0" smtClean="0"/>
              <a:t>Benefit</a:t>
            </a:r>
          </a:p>
          <a:p>
            <a:pPr lvl="2"/>
            <a:r>
              <a:rPr lang="en-US" altLang="zh-TW" dirty="0" smtClean="0">
                <a:solidFill>
                  <a:srgbClr val="FF0000"/>
                </a:solidFill>
              </a:rPr>
              <a:t>Use parallelism and pipeline </a:t>
            </a:r>
            <a:r>
              <a:rPr lang="en-US" altLang="zh-TW" dirty="0" smtClean="0"/>
              <a:t>to accelerate this process.</a:t>
            </a:r>
          </a:p>
          <a:p>
            <a:pPr lvl="2"/>
            <a:r>
              <a:rPr lang="en-US" altLang="zh-TW" dirty="0" smtClean="0"/>
              <a:t>We </a:t>
            </a:r>
            <a:r>
              <a:rPr lang="en-US" altLang="zh-TW" dirty="0" smtClean="0">
                <a:solidFill>
                  <a:srgbClr val="FF0000"/>
                </a:solidFill>
              </a:rPr>
              <a:t>can scale up the number of boxes </a:t>
            </a:r>
            <a:r>
              <a:rPr lang="en-US" altLang="zh-TW" dirty="0" smtClean="0"/>
              <a:t>to process more characters per time,</a:t>
            </a:r>
          </a:p>
          <a:p>
            <a:pPr lvl="1"/>
            <a:r>
              <a:rPr lang="en-US" altLang="zh-TW" dirty="0" smtClean="0"/>
              <a:t>Weakness</a:t>
            </a:r>
          </a:p>
          <a:p>
            <a:pPr lvl="2"/>
            <a:r>
              <a:rPr lang="en-US" altLang="zh-TW" dirty="0" smtClean="0"/>
              <a:t>DFA-TM can only implemented by using </a:t>
            </a:r>
            <a:r>
              <a:rPr lang="en-US" altLang="zh-TW" dirty="0" smtClean="0">
                <a:solidFill>
                  <a:srgbClr val="FF0000"/>
                </a:solidFill>
              </a:rPr>
              <a:t>logic resources (FF)</a:t>
            </a:r>
            <a:r>
              <a:rPr lang="en-US" altLang="zh-TW" dirty="0" smtClean="0"/>
              <a:t> and </a:t>
            </a:r>
            <a:r>
              <a:rPr lang="en-US" altLang="zh-TW" dirty="0" smtClean="0">
                <a:solidFill>
                  <a:srgbClr val="FF0000"/>
                </a:solidFill>
              </a:rPr>
              <a:t>look-up tables (LUT) </a:t>
            </a:r>
            <a:r>
              <a:rPr lang="en-US" altLang="zh-TW" dirty="0" smtClean="0"/>
              <a:t>but not memory. </a:t>
            </a:r>
          </a:p>
          <a:p>
            <a:pPr lvl="2"/>
            <a:r>
              <a:rPr lang="en-US" altLang="zh-TW" dirty="0" smtClean="0"/>
              <a:t>If </a:t>
            </a:r>
            <a:r>
              <a:rPr lang="en-US" altLang="zh-TW" dirty="0" smtClean="0">
                <a:solidFill>
                  <a:srgbClr val="FF0000"/>
                </a:solidFill>
              </a:rPr>
              <a:t>the number of state is too large </a:t>
            </a:r>
            <a:r>
              <a:rPr lang="en-US" altLang="zh-TW" dirty="0" smtClean="0"/>
              <a:t>, compiler tool can’t </a:t>
            </a:r>
            <a:r>
              <a:rPr lang="en-US" altLang="zh-TW" i="1" dirty="0" err="1" smtClean="0"/>
              <a:t>Place&amp;Route</a:t>
            </a:r>
            <a:r>
              <a:rPr lang="en-US" altLang="zh-TW" dirty="0"/>
              <a:t>.</a:t>
            </a:r>
            <a:endParaRPr lang="en-US" altLang="zh-TW" dirty="0" smtClean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10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4361047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Detail of </a:t>
            </a:r>
            <a:r>
              <a:rPr lang="en-US" altLang="zh-TW" dirty="0" err="1" smtClean="0"/>
              <a:t>PiDFA</a:t>
            </a:r>
            <a:r>
              <a:rPr lang="en-US" altLang="zh-TW" dirty="0"/>
              <a:t> - Top-</a:t>
            </a:r>
            <a:r>
              <a:rPr lang="en-US" altLang="zh-TW" b="1" i="1" dirty="0"/>
              <a:t>k</a:t>
            </a:r>
            <a:r>
              <a:rPr lang="en-US" altLang="zh-TW" dirty="0"/>
              <a:t> State extraction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i="1" dirty="0" smtClean="0"/>
              <a:t>Locality</a:t>
            </a:r>
            <a:r>
              <a:rPr lang="en-US" altLang="zh-TW" dirty="0" smtClean="0"/>
              <a:t> : A </a:t>
            </a:r>
            <a:r>
              <a:rPr lang="en-US" altLang="zh-TW" dirty="0"/>
              <a:t>bulk of the DFA transitions are concentrated around </a:t>
            </a:r>
            <a:r>
              <a:rPr lang="en-US" altLang="zh-TW" dirty="0" smtClean="0"/>
              <a:t>a few </a:t>
            </a:r>
            <a:r>
              <a:rPr lang="en-US" altLang="zh-TW" dirty="0"/>
              <a:t>DFA states.</a:t>
            </a:r>
            <a:endParaRPr lang="en-US" altLang="zh-TW" dirty="0" smtClean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11</a:t>
            </a:fld>
            <a:endParaRPr lang="en-US" altLang="zh-TW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5676" y="2474521"/>
            <a:ext cx="5563518" cy="3740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272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Detail of </a:t>
            </a:r>
            <a:r>
              <a:rPr lang="en-US" altLang="zh-TW" dirty="0" err="1" smtClean="0"/>
              <a:t>PiDFA</a:t>
            </a:r>
            <a:r>
              <a:rPr lang="en-US" altLang="zh-TW" dirty="0"/>
              <a:t> - Top-</a:t>
            </a:r>
            <a:r>
              <a:rPr lang="en-US" altLang="zh-TW" b="1" i="1" dirty="0"/>
              <a:t>k</a:t>
            </a:r>
            <a:r>
              <a:rPr lang="en-US" altLang="zh-TW" dirty="0"/>
              <a:t> State extraction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According to “</a:t>
            </a:r>
            <a:r>
              <a:rPr lang="en-US" altLang="zh-TW" i="1" dirty="0" smtClean="0"/>
              <a:t>Locality</a:t>
            </a:r>
            <a:r>
              <a:rPr lang="en-US" altLang="zh-TW" dirty="0"/>
              <a:t>”, </a:t>
            </a:r>
            <a:r>
              <a:rPr lang="en-US" altLang="zh-TW" dirty="0" smtClean="0"/>
              <a:t>we </a:t>
            </a:r>
            <a:r>
              <a:rPr lang="en-US" altLang="zh-TW" dirty="0"/>
              <a:t>extract </a:t>
            </a:r>
            <a:r>
              <a:rPr lang="en-US" altLang="zh-TW" dirty="0" smtClean="0"/>
              <a:t>the </a:t>
            </a:r>
            <a:r>
              <a:rPr lang="en-US" altLang="zh-TW" dirty="0" smtClean="0">
                <a:solidFill>
                  <a:srgbClr val="FF0000"/>
                </a:solidFill>
              </a:rPr>
              <a:t>most </a:t>
            </a:r>
            <a:r>
              <a:rPr lang="en-US" altLang="zh-TW" dirty="0">
                <a:solidFill>
                  <a:srgbClr val="FF0000"/>
                </a:solidFill>
              </a:rPr>
              <a:t>frequent states and store them into the “High </a:t>
            </a:r>
            <a:r>
              <a:rPr lang="en-US" altLang="zh-TW" dirty="0" smtClean="0">
                <a:solidFill>
                  <a:srgbClr val="FF0000"/>
                </a:solidFill>
              </a:rPr>
              <a:t>Frequency Visit </a:t>
            </a:r>
            <a:r>
              <a:rPr lang="en-US" altLang="zh-TW" dirty="0">
                <a:solidFill>
                  <a:srgbClr val="FF0000"/>
                </a:solidFill>
              </a:rPr>
              <a:t>States” (HFVS) module. </a:t>
            </a:r>
            <a:endParaRPr lang="en-US" altLang="zh-TW" dirty="0"/>
          </a:p>
          <a:p>
            <a:r>
              <a:rPr lang="en-US" altLang="zh-TW" dirty="0" smtClean="0"/>
              <a:t>The </a:t>
            </a:r>
            <a:r>
              <a:rPr lang="en-US" altLang="zh-TW" dirty="0">
                <a:solidFill>
                  <a:srgbClr val="FF0000"/>
                </a:solidFill>
              </a:rPr>
              <a:t>rest states are stored </a:t>
            </a:r>
            <a:r>
              <a:rPr lang="en-US" altLang="zh-TW" dirty="0" smtClean="0">
                <a:solidFill>
                  <a:srgbClr val="FF0000"/>
                </a:solidFill>
              </a:rPr>
              <a:t>into the </a:t>
            </a:r>
            <a:r>
              <a:rPr lang="en-US" altLang="zh-TW" dirty="0">
                <a:solidFill>
                  <a:srgbClr val="FF0000"/>
                </a:solidFill>
              </a:rPr>
              <a:t>“Low Frequency Visit States” (LFVS) module.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12</a:t>
            </a:fld>
            <a:endParaRPr lang="en-US" altLang="zh-TW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564" y="4113076"/>
            <a:ext cx="7324725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008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Detail of </a:t>
            </a:r>
            <a:r>
              <a:rPr lang="en-US" altLang="zh-TW" dirty="0" err="1"/>
              <a:t>PiDFA</a:t>
            </a:r>
            <a:r>
              <a:rPr lang="en-US" altLang="zh-TW" dirty="0"/>
              <a:t> - Top-</a:t>
            </a:r>
            <a:r>
              <a:rPr lang="en-US" altLang="zh-TW" b="1" i="1" dirty="0"/>
              <a:t>k</a:t>
            </a:r>
            <a:r>
              <a:rPr lang="en-US" altLang="zh-TW" dirty="0"/>
              <a:t> State extraction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We reorganize the DFA transition table and divide it </a:t>
            </a:r>
            <a:r>
              <a:rPr lang="en-US" altLang="zh-TW" dirty="0" smtClean="0"/>
              <a:t>into HFVS </a:t>
            </a:r>
            <a:r>
              <a:rPr lang="en-US" altLang="zh-TW" dirty="0"/>
              <a:t>and LVFS. Then we add flag bits for each </a:t>
            </a:r>
            <a:r>
              <a:rPr lang="en-US" altLang="zh-TW" dirty="0" smtClean="0"/>
              <a:t>column of HFVS.</a:t>
            </a:r>
          </a:p>
          <a:p>
            <a:r>
              <a:rPr lang="en-US" altLang="zh-TW" dirty="0"/>
              <a:t>The flag </a:t>
            </a:r>
            <a:r>
              <a:rPr lang="en-US" altLang="zh-TW" dirty="0" smtClean="0"/>
              <a:t>bit represents </a:t>
            </a:r>
            <a:r>
              <a:rPr lang="en-US" altLang="zh-TW" dirty="0">
                <a:solidFill>
                  <a:srgbClr val="FF0000"/>
                </a:solidFill>
              </a:rPr>
              <a:t>whether the value of corresponding state is out </a:t>
            </a:r>
            <a:r>
              <a:rPr lang="en-US" altLang="zh-TW" dirty="0" smtClean="0">
                <a:solidFill>
                  <a:srgbClr val="FF0000"/>
                </a:solidFill>
              </a:rPr>
              <a:t>of range </a:t>
            </a:r>
            <a:r>
              <a:rPr lang="en-US" altLang="zh-TW" dirty="0">
                <a:solidFill>
                  <a:srgbClr val="FF0000"/>
                </a:solidFill>
              </a:rPr>
              <a:t>of the states in the HFVS</a:t>
            </a:r>
            <a:r>
              <a:rPr lang="en-US" altLang="zh-TW" dirty="0"/>
              <a:t>.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13</a:t>
            </a:fld>
            <a:endParaRPr lang="en-US" altLang="zh-TW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636" y="4509120"/>
            <a:ext cx="6724150" cy="1548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06896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Detail of </a:t>
            </a:r>
            <a:r>
              <a:rPr lang="en-US" altLang="zh-TW" dirty="0" err="1"/>
              <a:t>PiDFA</a:t>
            </a:r>
            <a:r>
              <a:rPr lang="en-US" altLang="zh-TW" dirty="0"/>
              <a:t> - Top-</a:t>
            </a:r>
            <a:r>
              <a:rPr lang="en-US" altLang="zh-TW" b="1" i="1" dirty="0"/>
              <a:t>k</a:t>
            </a:r>
            <a:r>
              <a:rPr lang="en-US" altLang="zh-TW" dirty="0"/>
              <a:t> State extraction </a:t>
            </a:r>
            <a:endParaRPr lang="zh-TW" altLang="en-US" dirty="0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583668" y="1736812"/>
            <a:ext cx="6024038" cy="4284476"/>
          </a:xfrm>
          <a:prstGeom prst="rect">
            <a:avLst/>
          </a:prstGeom>
        </p:spPr>
      </p:pic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14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948545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Hardware implementation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15</a:t>
            </a:fld>
            <a:endParaRPr lang="en-US" altLang="zh-TW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9532" y="1592796"/>
            <a:ext cx="8530312" cy="4458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912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Hardware implementation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Chars Input Module (CIM</a:t>
            </a:r>
            <a:r>
              <a:rPr lang="en-US" altLang="zh-TW" dirty="0" smtClean="0"/>
              <a:t>)</a:t>
            </a:r>
          </a:p>
          <a:p>
            <a:r>
              <a:rPr lang="en-US" altLang="zh-TW" dirty="0" smtClean="0"/>
              <a:t>HFVS</a:t>
            </a:r>
          </a:p>
          <a:p>
            <a:r>
              <a:rPr lang="en-US" altLang="zh-TW" dirty="0"/>
              <a:t>Transition Merging Module (TMM</a:t>
            </a:r>
            <a:r>
              <a:rPr lang="en-US" altLang="zh-TW" dirty="0" smtClean="0"/>
              <a:t>)</a:t>
            </a:r>
          </a:p>
          <a:p>
            <a:r>
              <a:rPr lang="en-US" altLang="zh-TW" dirty="0"/>
              <a:t>Select Path </a:t>
            </a:r>
            <a:r>
              <a:rPr lang="en-US" altLang="zh-TW" dirty="0" smtClean="0"/>
              <a:t>Module</a:t>
            </a:r>
            <a:r>
              <a:rPr lang="zh-TW" altLang="en-US" dirty="0" smtClean="0"/>
              <a:t> </a:t>
            </a:r>
            <a:r>
              <a:rPr lang="en-US" altLang="zh-TW" dirty="0" smtClean="0"/>
              <a:t>(SPM)</a:t>
            </a:r>
          </a:p>
          <a:p>
            <a:r>
              <a:rPr lang="en-US" altLang="zh-TW" dirty="0"/>
              <a:t>Verification Module (VM</a:t>
            </a:r>
            <a:r>
              <a:rPr lang="en-US" altLang="zh-TW" dirty="0" smtClean="0"/>
              <a:t>)</a:t>
            </a:r>
          </a:p>
          <a:p>
            <a:r>
              <a:rPr lang="en-US" altLang="zh-TW" dirty="0"/>
              <a:t>Pipeline Controller (PCM</a:t>
            </a:r>
            <a:r>
              <a:rPr lang="en-US" altLang="zh-TW" dirty="0" smtClean="0"/>
              <a:t>)</a:t>
            </a:r>
          </a:p>
          <a:p>
            <a:r>
              <a:rPr lang="it-IT" altLang="zh-TW" dirty="0"/>
              <a:t>Compression Algorithm Controller Module (CACM</a:t>
            </a:r>
            <a:r>
              <a:rPr lang="it-IT" altLang="zh-TW" dirty="0" smtClean="0"/>
              <a:t>)</a:t>
            </a:r>
          </a:p>
          <a:p>
            <a:r>
              <a:rPr lang="en-US" altLang="zh-TW" dirty="0" smtClean="0"/>
              <a:t>LFVS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16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83284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Performance Evaluation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OS : Ubuntu 12.4 </a:t>
            </a:r>
          </a:p>
          <a:p>
            <a:r>
              <a:rPr lang="en-US" altLang="zh-TW" dirty="0" smtClean="0"/>
              <a:t>CPU</a:t>
            </a:r>
            <a:r>
              <a:rPr lang="en-US" altLang="zh-TW" dirty="0"/>
              <a:t>: i5-3470 Core, 3.20 </a:t>
            </a:r>
            <a:r>
              <a:rPr lang="en-US" altLang="zh-TW" dirty="0" smtClean="0"/>
              <a:t>GHz </a:t>
            </a:r>
          </a:p>
          <a:p>
            <a:r>
              <a:rPr lang="en-US" altLang="zh-TW" dirty="0" smtClean="0"/>
              <a:t>Memory : 8G</a:t>
            </a:r>
          </a:p>
          <a:p>
            <a:r>
              <a:rPr lang="en-US" altLang="zh-TW" dirty="0" smtClean="0"/>
              <a:t>Tool : </a:t>
            </a:r>
            <a:r>
              <a:rPr lang="en-US" altLang="zh-TW" dirty="0"/>
              <a:t>Xilinx ISE </a:t>
            </a:r>
            <a:r>
              <a:rPr lang="en-US" altLang="zh-TW" dirty="0" smtClean="0"/>
              <a:t>14.7</a:t>
            </a:r>
          </a:p>
          <a:p>
            <a:r>
              <a:rPr lang="en-US" altLang="zh-TW" dirty="0"/>
              <a:t>Xilinx Virtex-7 FPGA chip (</a:t>
            </a:r>
            <a:r>
              <a:rPr lang="en-US" altLang="zh-TW" i="1" dirty="0"/>
              <a:t>XC</a:t>
            </a:r>
            <a:r>
              <a:rPr lang="en-US" altLang="zh-TW" dirty="0"/>
              <a:t>7</a:t>
            </a:r>
            <a:r>
              <a:rPr lang="en-US" altLang="zh-TW" i="1" dirty="0"/>
              <a:t>VX</a:t>
            </a:r>
            <a:r>
              <a:rPr lang="en-US" altLang="zh-TW" dirty="0"/>
              <a:t>690</a:t>
            </a:r>
            <a:r>
              <a:rPr lang="en-US" altLang="zh-TW" i="1" dirty="0"/>
              <a:t>T</a:t>
            </a:r>
            <a:r>
              <a:rPr lang="en-US" altLang="zh-TW" dirty="0" smtClean="0"/>
              <a:t>)</a:t>
            </a:r>
          </a:p>
          <a:p>
            <a:r>
              <a:rPr lang="en-US" altLang="zh-TW" dirty="0" smtClean="0"/>
              <a:t>693</a:t>
            </a:r>
            <a:r>
              <a:rPr lang="en-US" altLang="zh-TW" i="1" dirty="0" smtClean="0"/>
              <a:t>,</a:t>
            </a:r>
            <a:r>
              <a:rPr lang="en-US" altLang="zh-TW" dirty="0" smtClean="0"/>
              <a:t>120 </a:t>
            </a:r>
            <a:r>
              <a:rPr lang="en-US" altLang="zh-TW" dirty="0"/>
              <a:t>logic cells (LCs), and </a:t>
            </a:r>
            <a:r>
              <a:rPr lang="en-US" altLang="zh-TW" dirty="0" smtClean="0"/>
              <a:t>52</a:t>
            </a:r>
            <a:r>
              <a:rPr lang="en-US" altLang="zh-TW" i="1" dirty="0" smtClean="0"/>
              <a:t>,</a:t>
            </a:r>
            <a:r>
              <a:rPr lang="en-US" altLang="zh-TW" dirty="0" smtClean="0"/>
              <a:t>920</a:t>
            </a:r>
            <a:r>
              <a:rPr lang="en-US" altLang="zh-TW" i="1" dirty="0" smtClean="0"/>
              <a:t>Kb </a:t>
            </a:r>
            <a:r>
              <a:rPr lang="en-US" altLang="zh-TW" dirty="0" err="1"/>
              <a:t>BlockRAM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17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60299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Performance Evaluation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18</a:t>
            </a:fld>
            <a:endParaRPr lang="en-US" altLang="zh-TW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7601" y="1547886"/>
            <a:ext cx="7224997" cy="4260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66142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Performance Evaluation</a:t>
            </a:r>
            <a:endParaRPr lang="zh-TW" altLang="en-US" dirty="0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39652" y="1331285"/>
            <a:ext cx="6480720" cy="4949411"/>
          </a:xfrm>
          <a:prstGeom prst="rect">
            <a:avLst/>
          </a:prstGeom>
        </p:spPr>
      </p:pic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19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145198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Introduction </a:t>
            </a:r>
          </a:p>
          <a:p>
            <a:r>
              <a:rPr lang="en-US" altLang="zh-TW" dirty="0" smtClean="0"/>
              <a:t>Detail of </a:t>
            </a:r>
            <a:r>
              <a:rPr lang="en-US" altLang="zh-TW" dirty="0" err="1" smtClean="0"/>
              <a:t>PiDFA</a:t>
            </a:r>
            <a:endParaRPr lang="en-US" altLang="zh-TW" dirty="0" smtClean="0"/>
          </a:p>
          <a:p>
            <a:r>
              <a:rPr lang="en-US" altLang="zh-TW" dirty="0" smtClean="0"/>
              <a:t>Hardware implementation</a:t>
            </a:r>
          </a:p>
          <a:p>
            <a:r>
              <a:rPr lang="en-US" altLang="zh-TW" dirty="0" smtClean="0"/>
              <a:t>Performance Evaluation</a:t>
            </a:r>
          </a:p>
          <a:p>
            <a:pPr marL="0" indent="0">
              <a:buNone/>
            </a:pPr>
            <a:endParaRPr lang="en-US" altLang="zh-TW" dirty="0" smtClean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9137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Performance Evaluation</a:t>
            </a:r>
            <a:endParaRPr lang="zh-TW" altLang="en-US" dirty="0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1520" y="2276872"/>
            <a:ext cx="8712968" cy="2628493"/>
          </a:xfrm>
          <a:prstGeom prst="rect">
            <a:avLst/>
          </a:prstGeom>
        </p:spPr>
      </p:pic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20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6546750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Performance Evaluation</a:t>
            </a:r>
            <a:endParaRPr lang="zh-TW" altLang="en-US" dirty="0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1520" y="2168860"/>
            <a:ext cx="8718249" cy="2664296"/>
          </a:xfrm>
          <a:prstGeom prst="rect">
            <a:avLst/>
          </a:prstGeom>
        </p:spPr>
      </p:pic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21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977660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The </a:t>
            </a:r>
            <a:r>
              <a:rPr lang="en-US" altLang="zh-TW" dirty="0" smtClean="0"/>
              <a:t>multi-stride method </a:t>
            </a:r>
            <a:r>
              <a:rPr lang="en-US" altLang="zh-TW" dirty="0"/>
              <a:t>is one way to increase the regex matching </a:t>
            </a:r>
            <a:r>
              <a:rPr lang="en-US" altLang="zh-TW" dirty="0" smtClean="0"/>
              <a:t>engine’s performance </a:t>
            </a:r>
            <a:r>
              <a:rPr lang="en-US" altLang="zh-TW" dirty="0"/>
              <a:t>by processing multiple input characters per time</a:t>
            </a:r>
            <a:r>
              <a:rPr lang="en-US" altLang="zh-TW" dirty="0" smtClean="0"/>
              <a:t>.</a:t>
            </a:r>
          </a:p>
          <a:p>
            <a:r>
              <a:rPr lang="en-US" altLang="zh-TW" dirty="0" smtClean="0"/>
              <a:t>It </a:t>
            </a:r>
            <a:r>
              <a:rPr lang="en-US" altLang="zh-TW" dirty="0"/>
              <a:t>is not feasible to implement in NIDS </a:t>
            </a:r>
            <a:r>
              <a:rPr lang="en-US" altLang="zh-TW" dirty="0" smtClean="0"/>
              <a:t>practically for </a:t>
            </a:r>
            <a:r>
              <a:rPr lang="en-US" altLang="zh-TW" dirty="0"/>
              <a:t>its huge memory requirement</a:t>
            </a:r>
            <a:r>
              <a:rPr lang="en-US" altLang="zh-TW" dirty="0" smtClean="0"/>
              <a:t>.</a:t>
            </a:r>
          </a:p>
          <a:p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3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265327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To solve multi-stride algorithms’ memory explosion </a:t>
            </a:r>
            <a:r>
              <a:rPr lang="en-US" altLang="zh-TW" dirty="0" smtClean="0"/>
              <a:t>problem, we </a:t>
            </a:r>
            <a:r>
              <a:rPr lang="en-US" altLang="zh-TW" dirty="0"/>
              <a:t>present a novel regex matching </a:t>
            </a:r>
            <a:r>
              <a:rPr lang="en-US" altLang="zh-TW" dirty="0" smtClean="0"/>
              <a:t>accelerating method </a:t>
            </a:r>
            <a:r>
              <a:rPr lang="en-US" altLang="zh-TW" dirty="0"/>
              <a:t>called </a:t>
            </a:r>
            <a:r>
              <a:rPr lang="en-US" altLang="zh-TW" dirty="0" err="1"/>
              <a:t>PiDFA</a:t>
            </a:r>
            <a:r>
              <a:rPr lang="en-US" altLang="zh-TW" dirty="0"/>
              <a:t> (parallel-input DFA</a:t>
            </a:r>
            <a:r>
              <a:rPr lang="en-US" altLang="zh-TW" dirty="0" smtClean="0"/>
              <a:t>).</a:t>
            </a:r>
          </a:p>
          <a:p>
            <a:r>
              <a:rPr lang="en-US" altLang="zh-TW" dirty="0" err="1"/>
              <a:t>PiDFA</a:t>
            </a:r>
            <a:r>
              <a:rPr lang="en-US" altLang="zh-TW" dirty="0"/>
              <a:t> </a:t>
            </a:r>
            <a:r>
              <a:rPr lang="en-US" altLang="zh-TW" dirty="0" smtClean="0"/>
              <a:t>takes the </a:t>
            </a:r>
            <a:r>
              <a:rPr lang="en-US" altLang="zh-TW" dirty="0"/>
              <a:t>advantage of the parallelism of FPGA to accelerate </a:t>
            </a:r>
            <a:r>
              <a:rPr lang="en-US" altLang="zh-TW" dirty="0" smtClean="0"/>
              <a:t>regex matching.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4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923952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Through consuming </a:t>
            </a:r>
            <a:r>
              <a:rPr lang="en-US" altLang="zh-TW" dirty="0"/>
              <a:t>k characters per time in pipeline, </a:t>
            </a:r>
            <a:r>
              <a:rPr lang="en-US" altLang="zh-TW" dirty="0" err="1"/>
              <a:t>PiDFA</a:t>
            </a:r>
            <a:r>
              <a:rPr lang="en-US" altLang="zh-TW" dirty="0"/>
              <a:t> yields a </a:t>
            </a:r>
            <a:r>
              <a:rPr lang="en-US" altLang="zh-TW" dirty="0" smtClean="0"/>
              <a:t>k-fold performance </a:t>
            </a:r>
            <a:r>
              <a:rPr lang="en-US" altLang="zh-TW" dirty="0"/>
              <a:t>improvement than original DFA algorithm</a:t>
            </a:r>
            <a:r>
              <a:rPr lang="en-US" altLang="zh-TW" dirty="0" smtClean="0"/>
              <a:t>.</a:t>
            </a:r>
          </a:p>
          <a:p>
            <a:r>
              <a:rPr lang="en-US" altLang="zh-TW" dirty="0"/>
              <a:t>We apply two methods in </a:t>
            </a:r>
            <a:r>
              <a:rPr lang="en-US" altLang="zh-TW" dirty="0" err="1"/>
              <a:t>PiDFA</a:t>
            </a:r>
            <a:r>
              <a:rPr lang="en-US" altLang="zh-TW" dirty="0"/>
              <a:t>: </a:t>
            </a:r>
            <a:r>
              <a:rPr lang="en-US" altLang="zh-TW" dirty="0">
                <a:solidFill>
                  <a:srgbClr val="FF0000"/>
                </a:solidFill>
              </a:rPr>
              <a:t>DFA Transition </a:t>
            </a:r>
            <a:r>
              <a:rPr lang="en-US" altLang="zh-TW" dirty="0" smtClean="0">
                <a:solidFill>
                  <a:srgbClr val="FF0000"/>
                </a:solidFill>
              </a:rPr>
              <a:t>Merging (DFA-TM</a:t>
            </a:r>
            <a:r>
              <a:rPr lang="en-US" altLang="zh-TW" dirty="0">
                <a:solidFill>
                  <a:srgbClr val="FF0000"/>
                </a:solidFill>
              </a:rPr>
              <a:t>)</a:t>
            </a:r>
            <a:r>
              <a:rPr lang="en-US" altLang="zh-TW" dirty="0"/>
              <a:t> method and </a:t>
            </a:r>
            <a:r>
              <a:rPr lang="en-US" altLang="zh-TW" dirty="0">
                <a:solidFill>
                  <a:srgbClr val="FF0000"/>
                </a:solidFill>
              </a:rPr>
              <a:t>top-k state extraction </a:t>
            </a:r>
            <a:r>
              <a:rPr lang="en-US" altLang="zh-TW" dirty="0"/>
              <a:t>method.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5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711128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Detail of </a:t>
            </a:r>
            <a:r>
              <a:rPr lang="en-US" altLang="zh-TW" dirty="0" err="1" smtClean="0"/>
              <a:t>PiDFA</a:t>
            </a:r>
            <a:r>
              <a:rPr lang="zh-TW" altLang="en-US" dirty="0" smtClean="0"/>
              <a:t> </a:t>
            </a:r>
            <a:r>
              <a:rPr lang="en-US" altLang="zh-TW" dirty="0" smtClean="0"/>
              <a:t>–</a:t>
            </a:r>
            <a:r>
              <a:rPr lang="zh-TW" altLang="en-US" dirty="0" smtClean="0"/>
              <a:t> </a:t>
            </a:r>
            <a:r>
              <a:rPr lang="en-US" altLang="zh-TW" dirty="0" smtClean="0"/>
              <a:t>The DFA-TM method</a:t>
            </a:r>
            <a:endParaRPr lang="en-US" altLang="zh-TW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Traditional DFA lookup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6</a:t>
            </a:fld>
            <a:endParaRPr lang="en-US" altLang="zh-TW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4433" y="1922463"/>
            <a:ext cx="7648575" cy="436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981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Detail of </a:t>
            </a:r>
            <a:r>
              <a:rPr lang="en-US" altLang="zh-TW" dirty="0" err="1" smtClean="0"/>
              <a:t>PiDFA</a:t>
            </a:r>
            <a:r>
              <a:rPr lang="zh-TW" altLang="en-US" dirty="0" smtClean="0"/>
              <a:t> </a:t>
            </a:r>
            <a:r>
              <a:rPr lang="en-US" altLang="zh-TW" dirty="0" smtClean="0"/>
              <a:t>-</a:t>
            </a:r>
            <a:r>
              <a:rPr lang="zh-TW" altLang="en-US" dirty="0" smtClean="0"/>
              <a:t> </a:t>
            </a:r>
            <a:r>
              <a:rPr lang="en-US" altLang="zh-TW" dirty="0"/>
              <a:t>The DFA-TM method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7</a:t>
            </a:fld>
            <a:endParaRPr lang="en-US" altLang="zh-TW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134" y="1513384"/>
            <a:ext cx="8093931" cy="4145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858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Detail of </a:t>
            </a:r>
            <a:r>
              <a:rPr lang="en-US" altLang="zh-TW" dirty="0" err="1"/>
              <a:t>PiDFA</a:t>
            </a:r>
            <a:r>
              <a:rPr lang="en-US" altLang="zh-TW" dirty="0"/>
              <a:t> </a:t>
            </a:r>
            <a:r>
              <a:rPr lang="en-US" altLang="zh-TW" dirty="0" smtClean="0"/>
              <a:t>- The </a:t>
            </a:r>
            <a:r>
              <a:rPr lang="en-US" altLang="zh-TW" dirty="0"/>
              <a:t>DFA-TM method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8</a:t>
            </a:fld>
            <a:endParaRPr lang="en-US" altLang="zh-TW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1549253"/>
            <a:ext cx="7920880" cy="4423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0786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Detail of </a:t>
            </a:r>
            <a:r>
              <a:rPr lang="en-US" altLang="zh-TW" dirty="0" err="1" smtClean="0"/>
              <a:t>PiDFA</a:t>
            </a:r>
            <a:r>
              <a:rPr lang="en-US" altLang="zh-TW" dirty="0" smtClean="0"/>
              <a:t> - </a:t>
            </a:r>
            <a:r>
              <a:rPr lang="en-US" altLang="zh-TW" dirty="0"/>
              <a:t>The DFA-TM method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After the box VII gets the result, a module, named “</a:t>
            </a:r>
            <a:r>
              <a:rPr lang="en-US" altLang="zh-TW" dirty="0" smtClean="0"/>
              <a:t>Validate</a:t>
            </a:r>
            <a:r>
              <a:rPr lang="zh-TW" altLang="en-US" dirty="0" smtClean="0"/>
              <a:t> </a:t>
            </a:r>
            <a:r>
              <a:rPr lang="en-US" altLang="zh-TW" dirty="0" smtClean="0"/>
              <a:t>Module</a:t>
            </a:r>
            <a:r>
              <a:rPr lang="en-US" altLang="zh-TW" dirty="0"/>
              <a:t>” (VM), picks out the correct path in the box </a:t>
            </a:r>
            <a:r>
              <a:rPr lang="en-US" altLang="zh-TW" dirty="0" smtClean="0"/>
              <a:t>VII</a:t>
            </a:r>
            <a:r>
              <a:rPr lang="zh-TW" altLang="en-US" dirty="0" smtClean="0"/>
              <a:t> </a:t>
            </a:r>
            <a:r>
              <a:rPr lang="en-US" altLang="zh-TW" dirty="0" smtClean="0"/>
              <a:t>with </a:t>
            </a:r>
            <a:r>
              <a:rPr lang="en-US" altLang="zh-TW" dirty="0"/>
              <a:t>the information of current state.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9</a:t>
            </a:fld>
            <a:endParaRPr lang="en-US" altLang="zh-TW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8598" y="3302792"/>
            <a:ext cx="4665427" cy="2929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6848273"/>
      </p:ext>
    </p:extLst>
  </p:cSld>
  <p:clrMapOvr>
    <a:masterClrMapping/>
  </p:clrMapOvr>
</p:sld>
</file>

<file path=ppt/theme/theme1.xml><?xml version="1.0" encoding="utf-8"?>
<a:theme xmlns:a="http://schemas.openxmlformats.org/drawingml/2006/main" name="Studio">
  <a:themeElements>
    <a:clrScheme name="Studio 2">
      <a:dk1>
        <a:srgbClr val="000000"/>
      </a:dk1>
      <a:lt1>
        <a:srgbClr val="FFFFFF"/>
      </a:lt1>
      <a:dk2>
        <a:srgbClr val="3732A0"/>
      </a:dk2>
      <a:lt2>
        <a:srgbClr val="666699"/>
      </a:lt2>
      <a:accent1>
        <a:srgbClr val="CCCCFF"/>
      </a:accent1>
      <a:accent2>
        <a:srgbClr val="009999"/>
      </a:accent2>
      <a:accent3>
        <a:srgbClr val="FFFFFF"/>
      </a:accent3>
      <a:accent4>
        <a:srgbClr val="000000"/>
      </a:accent4>
      <a:accent5>
        <a:srgbClr val="E2E2FF"/>
      </a:accent5>
      <a:accent6>
        <a:srgbClr val="008A8A"/>
      </a:accent6>
      <a:hlink>
        <a:srgbClr val="3366CC"/>
      </a:hlink>
      <a:folHlink>
        <a:srgbClr val="9094B8"/>
      </a:folHlink>
    </a:clrScheme>
    <a:fontScheme name="自訂 1">
      <a:majorFont>
        <a:latin typeface="Cambria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udio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100657</TotalTime>
  <Words>1042</Words>
  <Application>Microsoft Office PowerPoint</Application>
  <PresentationFormat>如螢幕大小 (4:3)</PresentationFormat>
  <Paragraphs>145</Paragraphs>
  <Slides>21</Slides>
  <Notes>8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21</vt:i4>
      </vt:variant>
    </vt:vector>
  </HeadingPairs>
  <TitlesOfParts>
    <vt:vector size="29" baseType="lpstr">
      <vt:lpstr>新細明體</vt:lpstr>
      <vt:lpstr>標楷體</vt:lpstr>
      <vt:lpstr>Arial</vt:lpstr>
      <vt:lpstr>Arial Black</vt:lpstr>
      <vt:lpstr>Cambria</vt:lpstr>
      <vt:lpstr>Times New Roman</vt:lpstr>
      <vt:lpstr>Wingdings</vt:lpstr>
      <vt:lpstr>Studio</vt:lpstr>
      <vt:lpstr>PiDFA : A Practical Multi-stride Regular Expression Matching Engine Based On FPGA</vt:lpstr>
      <vt:lpstr>Outline</vt:lpstr>
      <vt:lpstr>Introduction</vt:lpstr>
      <vt:lpstr>Introduction</vt:lpstr>
      <vt:lpstr>Introduction</vt:lpstr>
      <vt:lpstr>Detail of PiDFA – The DFA-TM method</vt:lpstr>
      <vt:lpstr>Detail of PiDFA - The DFA-TM method</vt:lpstr>
      <vt:lpstr>Detail of PiDFA - The DFA-TM method</vt:lpstr>
      <vt:lpstr>Detail of PiDFA - The DFA-TM method</vt:lpstr>
      <vt:lpstr>Detail of PiDFA - The DFA-TM method</vt:lpstr>
      <vt:lpstr>Detail of PiDFA - Top-k State extraction </vt:lpstr>
      <vt:lpstr>Detail of PiDFA - Top-k State extraction </vt:lpstr>
      <vt:lpstr>Detail of PiDFA - Top-k State extraction </vt:lpstr>
      <vt:lpstr>Detail of PiDFA - Top-k State extraction </vt:lpstr>
      <vt:lpstr>Hardware implementation</vt:lpstr>
      <vt:lpstr>Hardware implementation</vt:lpstr>
      <vt:lpstr>Performance Evaluation</vt:lpstr>
      <vt:lpstr>Performance Evaluation</vt:lpstr>
      <vt:lpstr>Performance Evaluation</vt:lpstr>
      <vt:lpstr>Performance Evaluation</vt:lpstr>
      <vt:lpstr>Performance Evaluation</vt:lpstr>
    </vt:vector>
  </TitlesOfParts>
  <Company>mediahome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Thesis_ECDS</dc:title>
  <dc:creator>MinYuanTsai</dc:creator>
  <cp:lastModifiedBy>cial</cp:lastModifiedBy>
  <cp:revision>2848</cp:revision>
  <cp:lastPrinted>2013-07-22T14:09:02Z</cp:lastPrinted>
  <dcterms:created xsi:type="dcterms:W3CDTF">2004-07-16T19:12:18Z</dcterms:created>
  <dcterms:modified xsi:type="dcterms:W3CDTF">2017-03-15T06:01:57Z</dcterms:modified>
</cp:coreProperties>
</file>